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2" r:id="rId18"/>
  </p:sldIdLst>
  <p:sldSz cx="12192000" cy="6858000"/>
  <p:notesSz cx="6858000" cy="9144000"/>
  <p:embeddedFontLst>
    <p:embeddedFont>
      <p:font typeface="Gill Sans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DnGckTfrTdyBbvOyXX7o9k20E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d795ff1d3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cd795ff1d3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cd795ff1d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cd795ff1d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cd795ff1d3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cd795ff1d3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20" name="Google Shape;20;p12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88" name="Google Shape;88;p2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95" name="Google Shape;95;p22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27" name="Google Shape;27;p1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34" name="Google Shape;34;p14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42" name="Google Shape;42;p1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52" name="Google Shape;52;p16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58" name="Google Shape;58;p1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70" name="Google Shape;70;p19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20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20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0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7" name="Google Shape;77;p20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81" name="Google Shape;81;p20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7;p11"/>
          <p:cNvPicPr preferRelativeResize="0"/>
          <p:nvPr/>
        </p:nvPicPr>
        <p:blipFill rotWithShape="1">
          <a:blip r:embed="rId1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13" name="Google Shape;13;p11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pa.i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pneia.associazione@gmail.com" TargetMode="External"/><Relationship Id="rId2" Type="http://schemas.openxmlformats.org/officeDocument/2006/relationships/hyperlink" Target="mailto:valentinapolitano.psicolog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300"/>
              <a:buFont typeface="Gill Sans"/>
              <a:buNone/>
            </a:pPr>
            <a:r>
              <a:rPr lang="it-IT" sz="5300" dirty="0">
                <a:solidFill>
                  <a:srgbClr val="FF0000"/>
                </a:solidFill>
              </a:rPr>
              <a:t>CONOSCERE IL FUOCO E NON AVERNE PAURA</a:t>
            </a:r>
            <a:r>
              <a:rPr lang="it-IT" dirty="0">
                <a:solidFill>
                  <a:srgbClr val="FF0000"/>
                </a:solidFill>
              </a:rPr>
              <a:t>:</a:t>
            </a:r>
            <a:endParaRPr dirty="0"/>
          </a:p>
        </p:txBody>
      </p:sp>
      <p:sp>
        <p:nvSpPr>
          <p:cNvPr id="101" name="Google Shape;101;p1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t-IT" sz="9800" dirty="0"/>
              <a:t>UN VIAGGIO ATTRAVERSO IL CONFLITTO TRA FIGLI E GENITORI</a:t>
            </a:r>
            <a:endParaRPr dirty="0"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sz="9800" dirty="0"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it-IT" sz="8000" dirty="0">
                <a:solidFill>
                  <a:srgbClr val="FFC000"/>
                </a:solidFill>
              </a:rPr>
              <a:t>D.SSA VALENTINA D’AGOSTINO E D.SSA VALENTINA POLITANÒ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>
            <a:spLocks noGrp="1"/>
          </p:cNvSpPr>
          <p:nvPr>
            <p:ph type="title"/>
          </p:nvPr>
        </p:nvSpPr>
        <p:spPr>
          <a:xfrm>
            <a:off x="1419415" y="867037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it-IT" dirty="0">
                <a:solidFill>
                  <a:srgbClr val="FF0000"/>
                </a:solidFill>
              </a:rPr>
              <a:t>E PER I GENITORI?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43" name="Google Shape;143;p5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Paure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Crescita che spaventa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Minor controllo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Fiducia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it-IT">
                <a:solidFill>
                  <a:srgbClr val="FF0000"/>
                </a:solidFill>
              </a:rPr>
              <a:t>IL MODELLO DI OMER:</a:t>
            </a:r>
            <a:br>
              <a:rPr lang="it-IT">
                <a:solidFill>
                  <a:srgbClr val="FF0000"/>
                </a:solidFill>
              </a:rPr>
            </a:br>
            <a:r>
              <a:rPr lang="it-IT">
                <a:solidFill>
                  <a:srgbClr val="FF0000"/>
                </a:solidFill>
              </a:rPr>
              <a:t> LA RESISTENZA NON VIOLENTA</a:t>
            </a:r>
            <a:endParaRPr/>
          </a:p>
        </p:txBody>
      </p:sp>
      <p:sp>
        <p:nvSpPr>
          <p:cNvPr id="149" name="Google Shape;149;p6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Aumentare la presenza genitoriale per far fronte alla crisi nei rapporti tra genitori e figli generati da tanti stimoli (media…), cambiamenti nella società di oggi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it-IT" dirty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Diminuzione dell’autorità genitoriale provocata da famiglie più sole e messa in discussione dell’autorità.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Ma attenzione al giusto equilibrio perché l’aumento della presenza può creare un’escalation nel rapporto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Presenza e prevenzione dell’escalation sono strumenti della resistenza</a:t>
            </a:r>
            <a:endParaRPr dirty="0"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it-IT" dirty="0">
                <a:solidFill>
                  <a:srgbClr val="FF0000"/>
                </a:solidFill>
              </a:rPr>
              <a:t>IL NOI POSITIVO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55" name="Google Shape;155;p7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La resistenza non violenta crea un NOI positivo, 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No: “Tu farai ciò che io dico”, ma “Io farò ciò che dico”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Cooperazione anziché controllo. L’autorità non violenta è basata sull’autocontrollo e non sul controllo degli altri. 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I bambini e ragazzi ascoltano di più le regole se chi le da emana la sensazione di un “noi”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Genitori come funzione di ANCORA. I genitori per essere àncora devono farsi sostenere da famiglia allargata, istituzioni, </a:t>
            </a:r>
            <a:r>
              <a:rPr lang="it-IT" dirty="0" err="1"/>
              <a:t>etc</a:t>
            </a:r>
            <a:r>
              <a:rPr lang="it-IT" dirty="0"/>
              <a:t>…</a:t>
            </a:r>
            <a:endParaRPr dirty="0"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it-IT">
                <a:solidFill>
                  <a:srgbClr val="FF0000"/>
                </a:solidFill>
              </a:rPr>
              <a:t>COME AFFRONTARE IL CONFLITTO?</a:t>
            </a:r>
            <a:endParaRPr/>
          </a:p>
        </p:txBody>
      </p:sp>
      <p:sp>
        <p:nvSpPr>
          <p:cNvPr id="161" name="Google Shape;161;p8"/>
          <p:cNvSpPr txBox="1">
            <a:spLocks noGrp="1"/>
          </p:cNvSpPr>
          <p:nvPr>
            <p:ph type="body" idx="1"/>
          </p:nvPr>
        </p:nvSpPr>
        <p:spPr>
          <a:xfrm>
            <a:off x="1451579" y="2015733"/>
            <a:ext cx="9603275" cy="2720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Relazione come CONTENITORE in cui sperimentare il conflitto prima di </a:t>
            </a:r>
            <a:r>
              <a:rPr lang="it-IT" dirty="0" err="1"/>
              <a:t>agirlo</a:t>
            </a:r>
            <a:r>
              <a:rPr lang="it-IT" dirty="0"/>
              <a:t> nel mondo esterno</a:t>
            </a:r>
            <a:endParaRPr dirty="0"/>
          </a:p>
          <a:p>
            <a:pPr marL="228600" lvl="0" indent="-22860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Relazione come possibilità di RIPARAZIONE</a:t>
            </a:r>
            <a:endParaRPr dirty="0"/>
          </a:p>
          <a:p>
            <a:pPr marL="228600" lvl="0" indent="-22860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Relazione come possibilità di espressione del proprio SE’ e delle proprie EMOZIONI</a:t>
            </a:r>
            <a:endParaRPr dirty="0"/>
          </a:p>
          <a:p>
            <a:pPr marL="228600" lvl="0" indent="-22860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Relazione come possibilità di DIALOGO per affrontare il conflitto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it-IT" dirty="0">
                <a:solidFill>
                  <a:srgbClr val="FF0000"/>
                </a:solidFill>
              </a:rPr>
              <a:t>Gestione del rapporto di potere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67" name="Google Shape;167;p9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Nel conflitto si gioca un rapporto di potere adulto-bambino/a ragazzo/a che a volte può portare ad un incastro pericoloso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it-IT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- </a:t>
            </a:r>
            <a:r>
              <a:rPr lang="it-IT" dirty="0">
                <a:solidFill>
                  <a:srgbClr val="FF0000"/>
                </a:solidFill>
              </a:rPr>
              <a:t>POTERE</a:t>
            </a:r>
            <a:r>
              <a:rPr lang="it-IT" dirty="0"/>
              <a:t>: ci è stato insegnato come gestirlo dai nostri genitori, a volte spaventa, altre se ne abusa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it-IT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- </a:t>
            </a:r>
            <a:r>
              <a:rPr lang="it-IT" dirty="0">
                <a:solidFill>
                  <a:srgbClr val="FF0000"/>
                </a:solidFill>
              </a:rPr>
              <a:t>IMPRINTING</a:t>
            </a:r>
            <a:r>
              <a:rPr lang="it-IT" dirty="0"/>
              <a:t> della nostra storia familiare che possiamo modificare, ma a volte agisce in maniera implicita. Ci aiuta esserne consapevoli.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929C6B-E57C-4FA6-8F77-073A56AD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Saper stare nel conflitto in modo educativo e non violento significa quindi…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1B5D4C-7A46-4FA9-9F27-26917481B5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Avere consapevolezza di ciò che ci aspettiamo da nostro figlio, che a volte è diverso da cosa può dare</a:t>
            </a:r>
          </a:p>
          <a:p>
            <a:r>
              <a:rPr lang="it-IT" dirty="0"/>
              <a:t>Avere consapevolezza delle proprie emozioni di fronte a comportamenti che non rispondono alle aspettative e che vorremmo correggere</a:t>
            </a:r>
          </a:p>
          <a:p>
            <a:r>
              <a:rPr lang="it-IT" dirty="0"/>
              <a:t>Attenzione a non cedere all’impulso di stroncare un comportamento o punire immediatamente, ma attivare un dialogo che permetta una mossa educativa e non di addestramento</a:t>
            </a:r>
          </a:p>
          <a:p>
            <a:r>
              <a:rPr lang="it-IT" dirty="0"/>
              <a:t>Salvaguardare la qualità della relazione evitando che le nostre reazioni siano svalutanti o umilianti</a:t>
            </a:r>
          </a:p>
        </p:txBody>
      </p:sp>
    </p:spTree>
    <p:extLst>
      <p:ext uri="{BB962C8B-B14F-4D97-AF65-F5344CB8AC3E}">
        <p14:creationId xmlns:p14="http://schemas.microsoft.com/office/powerpoint/2010/main" val="3528763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 txBox="1">
            <a:spLocks noGrp="1"/>
          </p:cNvSpPr>
          <p:nvPr>
            <p:ph type="title"/>
          </p:nvPr>
        </p:nvSpPr>
        <p:spPr>
          <a:xfrm>
            <a:off x="1410788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it-IT" dirty="0">
                <a:solidFill>
                  <a:srgbClr val="FF0000"/>
                </a:solidFill>
              </a:rPr>
              <a:t>BIBLIOGRAFIA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73" name="Google Shape;173;p10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fontAlgn="base"/>
            <a:r>
              <a:rPr lang="it-IT" sz="1600" dirty="0"/>
              <a:t>Matteo </a:t>
            </a:r>
            <a:r>
              <a:rPr lang="it-IT" sz="1600" dirty="0" err="1"/>
              <a:t>Lancini</a:t>
            </a:r>
            <a:r>
              <a:rPr lang="it-IT" sz="1600" dirty="0"/>
              <a:t>, «</a:t>
            </a:r>
            <a:r>
              <a:rPr lang="it-IT" sz="1600" i="1" dirty="0"/>
              <a:t>Cosa serve ai nostri ragazzi» </a:t>
            </a:r>
            <a:r>
              <a:rPr lang="it-IT" sz="1600" dirty="0"/>
              <a:t>Utet</a:t>
            </a:r>
          </a:p>
          <a:p>
            <a:pPr fontAlgn="base"/>
            <a:r>
              <a:rPr lang="it-IT" sz="1600" dirty="0"/>
              <a:t>Matteo </a:t>
            </a:r>
            <a:r>
              <a:rPr lang="it-IT" sz="1600" dirty="0" err="1"/>
              <a:t>Lancini</a:t>
            </a:r>
            <a:r>
              <a:rPr lang="it-IT" sz="1600" dirty="0"/>
              <a:t>, «</a:t>
            </a:r>
            <a:r>
              <a:rPr lang="it-IT" sz="1600" i="1" dirty="0"/>
              <a:t>L’età tradita. Oltre i luoghi comuni sugli adolescenti» </a:t>
            </a:r>
            <a:r>
              <a:rPr lang="it-IT" sz="1600" dirty="0"/>
              <a:t>Raffaello Cortina Editore</a:t>
            </a:r>
          </a:p>
          <a:p>
            <a:pPr fontAlgn="base"/>
            <a:r>
              <a:rPr lang="it-IT" sz="1600" dirty="0"/>
              <a:t>Matteo </a:t>
            </a:r>
            <a:r>
              <a:rPr lang="it-IT" sz="1600" dirty="0" err="1"/>
              <a:t>Lancini</a:t>
            </a:r>
            <a:r>
              <a:rPr lang="it-IT" sz="1600" dirty="0"/>
              <a:t>, «</a:t>
            </a:r>
            <a:r>
              <a:rPr lang="it-IT" sz="1600" i="1" dirty="0"/>
              <a:t>Sii te stesso a modo mio. Essere adolescenti nell’epoca della fragilità adulta», </a:t>
            </a:r>
            <a:r>
              <a:rPr lang="it-IT" sz="1600" dirty="0"/>
              <a:t>Raffaello Cortina Editore</a:t>
            </a:r>
          </a:p>
          <a:p>
            <a:pPr fontAlgn="base"/>
            <a:r>
              <a:rPr lang="it-IT" sz="1600" dirty="0" err="1"/>
              <a:t>Haim</a:t>
            </a:r>
            <a:r>
              <a:rPr lang="it-IT" sz="1600" dirty="0"/>
              <a:t> </a:t>
            </a:r>
            <a:r>
              <a:rPr lang="it-IT" sz="1600" dirty="0" err="1"/>
              <a:t>Omer</a:t>
            </a:r>
            <a:r>
              <a:rPr lang="it-IT" sz="1600" dirty="0"/>
              <a:t>, «La nuova autorità. Famiglia, scuola e comunità», </a:t>
            </a:r>
            <a:r>
              <a:rPr lang="it-IT" sz="1600" dirty="0" err="1"/>
              <a:t>Edi.Armes</a:t>
            </a:r>
            <a:endParaRPr lang="it-IT" sz="1600" dirty="0"/>
          </a:p>
          <a:p>
            <a:pPr fontAlgn="base"/>
            <a:r>
              <a:rPr lang="it-IT" sz="1600" dirty="0" err="1"/>
              <a:t>Hail</a:t>
            </a:r>
            <a:r>
              <a:rPr lang="it-IT" sz="1600" dirty="0"/>
              <a:t> </a:t>
            </a:r>
            <a:r>
              <a:rPr lang="it-IT" sz="1600" dirty="0" err="1"/>
              <a:t>Omer</a:t>
            </a:r>
            <a:r>
              <a:rPr lang="it-IT" sz="1600" dirty="0"/>
              <a:t> e Daniele Piacentini, «Genitori coraggiosi, proteggere i propri figli da tentazioni e influenze negative», Franco Angeli</a:t>
            </a:r>
          </a:p>
          <a:p>
            <a:pPr fontAlgn="base"/>
            <a:r>
              <a:rPr lang="it-IT" sz="1600" dirty="0"/>
              <a:t>Daniel </a:t>
            </a:r>
            <a:r>
              <a:rPr lang="it-IT" sz="1600" dirty="0" err="1"/>
              <a:t>Siegel</a:t>
            </a:r>
            <a:r>
              <a:rPr lang="it-IT" sz="1600" dirty="0"/>
              <a:t>, </a:t>
            </a:r>
            <a:r>
              <a:rPr lang="it-IT" sz="1600" i="1" dirty="0"/>
              <a:t>«Errori da non ripetere. Come la conoscenza della propria storia aiuta a essere genitori», </a:t>
            </a:r>
            <a:r>
              <a:rPr lang="it-IT" sz="1600" dirty="0"/>
              <a:t>Raffaello Cortina Editore</a:t>
            </a:r>
          </a:p>
          <a:p>
            <a:pPr fontAlgn="base"/>
            <a:r>
              <a:rPr lang="it-IT" sz="1600" dirty="0">
                <a:hlinkClick r:id="rId3"/>
              </a:rPr>
              <a:t>www.uppa.it/</a:t>
            </a:r>
            <a:r>
              <a:rPr lang="it-IT" sz="1600" dirty="0"/>
              <a:t> L’informazione indipendente per genitori</a:t>
            </a:r>
          </a:p>
          <a:p>
            <a:pPr marL="228600" lvl="0" indent="-101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4D4214-3041-418F-8EEA-AB67D705D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ulteriori info….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CD66EF-8A0F-477D-83A4-535D22A58D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D.ssa</a:t>
            </a:r>
            <a:r>
              <a:rPr lang="it-IT" dirty="0"/>
              <a:t> Valentina Politanò: </a:t>
            </a:r>
            <a:r>
              <a:rPr lang="it-IT" dirty="0">
                <a:hlinkClick r:id="rId2"/>
              </a:rPr>
              <a:t>valentinapolitano.psicologa@gmail.com</a:t>
            </a:r>
            <a:endParaRPr lang="it-IT" dirty="0"/>
          </a:p>
          <a:p>
            <a:r>
              <a:rPr lang="it-IT" dirty="0"/>
              <a:t>Associazione APNEIA: </a:t>
            </a:r>
            <a:r>
              <a:rPr lang="it-IT" dirty="0">
                <a:hlinkClick r:id="rId3"/>
              </a:rPr>
              <a:t>apneia.associazione@gmail.com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831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4E138B-C64C-42F2-85FC-999BA8DA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FF0000"/>
                </a:solidFill>
              </a:rPr>
              <a:t>Chi siamo?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1F1335-CBB2-479F-A060-800E329DFD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it-IT" dirty="0" err="1">
                <a:solidFill>
                  <a:srgbClr val="FF0000"/>
                </a:solidFill>
              </a:rPr>
              <a:t>Apneia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Aps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è un’associazione di promozione sociale nata ad Alba per la promozione di una cultura e di un approccio metodologico alla salute degli esseri umani inclusivo, egualitario e rispettoso della complessità e dell’interdipendenza </a:t>
            </a:r>
            <a:r>
              <a:rPr lang="it-IT" dirty="0" err="1"/>
              <a:t>biopsicosociale</a:t>
            </a:r>
            <a:r>
              <a:rPr lang="it-IT" dirty="0"/>
              <a:t> e culturale dei fenomeni.</a:t>
            </a:r>
          </a:p>
          <a:p>
            <a:pPr marL="114300" indent="0">
              <a:buNone/>
            </a:pPr>
            <a:r>
              <a:rPr lang="it-IT"/>
              <a:t>Apneia</a:t>
            </a:r>
            <a:r>
              <a:rPr lang="it-IT" dirty="0"/>
              <a:t> si occupa di clinica e di laboratori esperienziali. Offre attività per il benessere sia di gruppo che individuali e organizza eventi informativi, formativi e pedagogici rivolti alla popolazione. Inoltre, fornisce formazione ai professionisti della salute e ad altre discipline afferenti. </a:t>
            </a:r>
            <a:r>
              <a:rPr lang="it-IT" dirty="0" err="1"/>
              <a:t>Apneia</a:t>
            </a:r>
            <a:r>
              <a:rPr lang="it-IT" dirty="0"/>
              <a:t> è anche attivamente coinvolta in progetti di comunità e si dedica alla ricerca.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354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0B1BF2-33C5-42C1-A2E1-0407E9E4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FASE 7 -11 ANNI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CCA373-3268-49D1-B0A2-7769BD0A99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Sviluppo fisico, ma ancora con tratti infantili</a:t>
            </a:r>
          </a:p>
          <a:p>
            <a:r>
              <a:rPr lang="it-IT" dirty="0"/>
              <a:t>Sviluppo cognitivo con giudizio morale e sviluppo del pensiero astratto</a:t>
            </a:r>
          </a:p>
          <a:p>
            <a:r>
              <a:rPr lang="it-IT" dirty="0"/>
              <a:t>Scuola come incontro con i pari e nuove prove relazionali</a:t>
            </a:r>
          </a:p>
          <a:p>
            <a:r>
              <a:rPr lang="it-IT" dirty="0"/>
              <a:t>Amicizia e riconoscimenti esterni alla famiglia (sport, attività varie…)</a:t>
            </a:r>
          </a:p>
          <a:p>
            <a:r>
              <a:rPr lang="it-IT" dirty="0"/>
              <a:t>Famiglia: riferimento primario, ma ogni tanto può cominciare ad essere messa in discussione</a:t>
            </a:r>
          </a:p>
        </p:txBody>
      </p:sp>
    </p:spTree>
    <p:extLst>
      <p:ext uri="{BB962C8B-B14F-4D97-AF65-F5344CB8AC3E}">
        <p14:creationId xmlns:p14="http://schemas.microsoft.com/office/powerpoint/2010/main" val="331628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cd795ff1d3_1_1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COS E’ L’ADOLESCENZA?</a:t>
            </a:r>
            <a:endParaRPr/>
          </a:p>
        </p:txBody>
      </p:sp>
      <p:sp>
        <p:nvSpPr>
          <p:cNvPr id="107" name="Google Shape;107;g2cd795ff1d3_1_15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300" cy="345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Periodo di transizione tra l’</a:t>
            </a:r>
            <a:r>
              <a:rPr lang="it-IT" b="1" u="sng">
                <a:solidFill>
                  <a:srgbClr val="191919"/>
                </a:solidFill>
              </a:rPr>
              <a:t>INFANZIA</a:t>
            </a:r>
            <a:r>
              <a:rPr lang="it-IT"/>
              <a:t> e l’</a:t>
            </a:r>
            <a:r>
              <a:rPr lang="it-IT" b="1" u="sng"/>
              <a:t>ETA’ ADULTA</a:t>
            </a:r>
            <a:r>
              <a:rPr lang="it-IT"/>
              <a:t> in cui si susseguono cambiamenti su molteplici livelli.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Ha inizio intorno agli 11 anni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Caratterizzata dalla capacità di pensiero più astratto, dalla capacità di generare ipotesi e di pensare in modo più logico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Fatica nel comprendere e distinguere le emozioni che si provano e tendenza a reagire in modo impulsivo.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cd795ff1d3_1_20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FASE 11-15 ANNI</a:t>
            </a:r>
            <a:endParaRPr/>
          </a:p>
        </p:txBody>
      </p:sp>
      <p:sp>
        <p:nvSpPr>
          <p:cNvPr id="113" name="Google Shape;113;g2cd795ff1d3_1_20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300" cy="345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Frequenti sbalzi di umore influenzati dai cambiamenti biologici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Iper-reattività agli stimoli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Difficoltà nel rapporto con i genitori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Senso di inadeguatezza rispetto agli altri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Conformità al gruppo dei pari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-IT"/>
              <a:t>Anche il corpo cambia repentinamente denotando il passaggio dall’infanzia a qualcosa di diverso non sempre facile da elaborare e accettare 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cd795ff1d3_1_2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FASE 16-19</a:t>
            </a:r>
            <a:endParaRPr/>
          </a:p>
        </p:txBody>
      </p:sp>
      <p:sp>
        <p:nvSpPr>
          <p:cNvPr id="119" name="Google Shape;119;g2cd795ff1d3_1_25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300" cy="345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Fase definita </a:t>
            </a:r>
            <a:r>
              <a:rPr lang="it-IT" b="1"/>
              <a:t>ADOLESCENZA AVANZATA 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maggiore stabilità rispetto agli anni precedenti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Pensiero più sofisticato e ipotesi complesse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Maggiore indipendenza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Sperimentazione di ruoli di responsabilità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Domande di natura esistenziale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it-IT" dirty="0">
                <a:solidFill>
                  <a:srgbClr val="FF0000"/>
                </a:solidFill>
              </a:rPr>
              <a:t>Mettiamoci in gioco!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5" name="Google Shape;125;p2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Video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it-IT" sz="4400" dirty="0">
                <a:solidFill>
                  <a:srgbClr val="FF0000"/>
                </a:solidFill>
              </a:rPr>
              <a:t>Poniamoci delle domande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131" name="Google Shape;131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Quale video vi ha colpito e perché?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In quali scene vi siete ritrovati?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it-IT" dirty="0">
                <a:solidFill>
                  <a:srgbClr val="FF0000"/>
                </a:solidFill>
              </a:rPr>
              <a:t>COSA C’È DIETRO IL CONFLITTO PER I FIGLI?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37" name="Google Shape;137;p4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Desiderio di sperimentarsi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Stimoli esterni che portano ad una messa in gioco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Possibilità di essere visti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Costruzione del proprio sé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it-IT" dirty="0"/>
              <a:t>Test della relazione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936</Words>
  <Application>Microsoft Office PowerPoint</Application>
  <PresentationFormat>Widescreen</PresentationFormat>
  <Paragraphs>88</Paragraphs>
  <Slides>17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Arial</vt:lpstr>
      <vt:lpstr>Gill Sans</vt:lpstr>
      <vt:lpstr>Raccolta</vt:lpstr>
      <vt:lpstr>CONOSCERE IL FUOCO E NON AVERNE PAURA:</vt:lpstr>
      <vt:lpstr>Chi siamo?</vt:lpstr>
      <vt:lpstr>FASE 7 -11 ANNI</vt:lpstr>
      <vt:lpstr>COS E’ L’ADOLESCENZA?</vt:lpstr>
      <vt:lpstr>FASE 11-15 ANNI</vt:lpstr>
      <vt:lpstr>FASE 16-19</vt:lpstr>
      <vt:lpstr>Mettiamoci in gioco!</vt:lpstr>
      <vt:lpstr>Poniamoci delle domande</vt:lpstr>
      <vt:lpstr>COSA C’È DIETRO IL CONFLITTO PER I FIGLI?</vt:lpstr>
      <vt:lpstr>E PER I GENITORI?</vt:lpstr>
      <vt:lpstr>IL MODELLO DI OMER:  LA RESISTENZA NON VIOLENTA</vt:lpstr>
      <vt:lpstr>IL NOI POSITIVO</vt:lpstr>
      <vt:lpstr>COME AFFRONTARE IL CONFLITTO?</vt:lpstr>
      <vt:lpstr>Gestione del rapporto di potere</vt:lpstr>
      <vt:lpstr>Saper stare nel conflitto in modo educativo e non violento significa quindi…</vt:lpstr>
      <vt:lpstr>BIBLIOGRAFIA</vt:lpstr>
      <vt:lpstr>Per ulteriori info….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CONOSCERE IL FUOCO E NON AVERNE PAURA:</dc:title>
  <dc:creator>Valentina Politanò</dc:creator>
  <cp:lastModifiedBy>Valentina Politanò</cp:lastModifiedBy>
  <cp:revision>11</cp:revision>
  <dcterms:created xsi:type="dcterms:W3CDTF">2024-04-16T16:57:43Z</dcterms:created>
  <dcterms:modified xsi:type="dcterms:W3CDTF">2024-04-24T08:45:19Z</dcterms:modified>
</cp:coreProperties>
</file>