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71" r:id="rId3"/>
    <p:sldId id="270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9" r:id="rId16"/>
    <p:sldId id="268" r:id="rId17"/>
    <p:sldId id="272" r:id="rId18"/>
  </p:sldIdLst>
  <p:sldSz cx="12192000" cy="6858000"/>
  <p:notesSz cx="6858000" cy="9144000"/>
  <p:embeddedFontLst>
    <p:embeddedFont>
      <p:font typeface="Gill Sans" panose="020B0604020202020204" charset="0"/>
      <p:regular r:id="rId20"/>
      <p:bold r:id="rId2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4" roundtripDataSignature="AMtx7mjDnGckTfrTdyBbvOyXX7o9k20E4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customschemas.google.com/relationships/presentationmetadata" Target="meta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2" name="Google Shape;15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4" name="Google Shape;164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0" name="Google Shape;170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2cd795ff1d3_1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2cd795ff1d3_1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cd795ff1d3_1_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2cd795ff1d3_1_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2cd795ff1d3_1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2cd795ff1d3_1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6" name="Google Shape;14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 type="title">
  <p:cSld name="TITLE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2"/>
          <p:cNvSpPr txBox="1"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Gill Sans"/>
              <a:buNone/>
              <a:defRPr sz="6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2"/>
          <p:cNvSpPr txBox="1"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 b="0" cap="none">
                <a:solidFill>
                  <a:schemeClr val="dk1"/>
                </a:solidFill>
              </a:defRPr>
            </a:lvl1pPr>
            <a:lvl2pPr lvl="1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ctr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7" name="Google Shape;17;p12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2"/>
          <p:cNvSpPr txBox="1">
            <a:spLocks noGrp="1"/>
          </p:cNvSpPr>
          <p:nvPr>
            <p:ph type="ftr" idx="11"/>
          </p:nvPr>
        </p:nvSpPr>
        <p:spPr>
          <a:xfrm>
            <a:off x="2416500" y="329307"/>
            <a:ext cx="49739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2"/>
          <p:cNvSpPr txBox="1">
            <a:spLocks noGrp="1"/>
          </p:cNvSpPr>
          <p:nvPr>
            <p:ph type="sldNum" idx="12"/>
          </p:nvPr>
        </p:nvSpPr>
        <p:spPr>
          <a:xfrm>
            <a:off x="1437664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20" name="Google Shape;20;p12"/>
          <p:cNvCxnSpPr/>
          <p:nvPr/>
        </p:nvCxnSpPr>
        <p:spPr>
          <a:xfrm>
            <a:off x="2417780" y="3528542"/>
            <a:ext cx="863707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testo verticale" type="vertTx">
  <p:cSld name="VERTICAL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 rot="5400000">
            <a:off x="4527910" y="-1060599"/>
            <a:ext cx="3450613" cy="96032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5" name="Google Shape;85;p21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1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21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88" name="Google Shape;88;p21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olo e testo verticale" type="vertTitleAndTx">
  <p:cSld name="VERTICAL_TITLE_AND_VERTICAL_TEXT"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2"/>
          <p:cNvSpPr txBox="1">
            <a:spLocks noGrp="1"/>
          </p:cNvSpPr>
          <p:nvPr>
            <p:ph type="title"/>
          </p:nvPr>
        </p:nvSpPr>
        <p:spPr>
          <a:xfrm rot="5400000">
            <a:off x="7917038" y="2321047"/>
            <a:ext cx="4659889" cy="1615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22"/>
          <p:cNvSpPr txBox="1">
            <a:spLocks noGrp="1"/>
          </p:cNvSpPr>
          <p:nvPr>
            <p:ph type="body" idx="1"/>
          </p:nvPr>
        </p:nvSpPr>
        <p:spPr>
          <a:xfrm rot="5400000">
            <a:off x="3029143" y="-785498"/>
            <a:ext cx="4659889" cy="782883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2" name="Google Shape;92;p22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22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22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95" name="Google Shape;95;p22"/>
          <p:cNvCxnSpPr/>
          <p:nvPr/>
        </p:nvCxnSpPr>
        <p:spPr>
          <a:xfrm>
            <a:off x="9439111" y="798973"/>
            <a:ext cx="0" cy="4659889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olo e contenuto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3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3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3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3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27" name="Google Shape;27;p13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type="secHead">
  <p:cSld name="SECTION_HEADER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Gill Sans"/>
              <a:buNone/>
              <a:defRPr sz="36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14"/>
          <p:cNvSpPr txBox="1"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1" name="Google Shape;31;p14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4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14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34" name="Google Shape;34;p14"/>
          <p:cNvCxnSpPr/>
          <p:nvPr/>
        </p:nvCxnSpPr>
        <p:spPr>
          <a:xfrm>
            <a:off x="1454239" y="3804985"/>
            <a:ext cx="8630446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e contenuti" type="twoObj">
  <p:cSld name="TWO_OBJECT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5"/>
          <p:cNvSpPr txBox="1"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15"/>
          <p:cNvSpPr txBox="1">
            <a:spLocks noGrp="1"/>
          </p:cNvSpPr>
          <p:nvPr>
            <p:ph type="body" idx="1"/>
          </p:nvPr>
        </p:nvSpPr>
        <p:spPr>
          <a:xfrm>
            <a:off x="1447331" y="2010878"/>
            <a:ext cx="4645152" cy="34485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15"/>
          <p:cNvSpPr txBox="1">
            <a:spLocks noGrp="1"/>
          </p:cNvSpPr>
          <p:nvPr>
            <p:ph type="body" idx="2"/>
          </p:nvPr>
        </p:nvSpPr>
        <p:spPr>
          <a:xfrm>
            <a:off x="6413771" y="2017343"/>
            <a:ext cx="4645152" cy="34415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15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42" name="Google Shape;42;p15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fronto" type="twoTxTwoObj">
  <p:cSld name="TWO_OBJECTS_WITH_TEX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6"/>
          <p:cNvSpPr txBox="1"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16"/>
          <p:cNvSpPr txBox="1"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6" name="Google Shape;46;p16"/>
          <p:cNvSpPr txBox="1">
            <a:spLocks noGrp="1"/>
          </p:cNvSpPr>
          <p:nvPr>
            <p:ph type="body" idx="2"/>
          </p:nvPr>
        </p:nvSpPr>
        <p:spPr>
          <a:xfrm>
            <a:off x="1447191" y="2824269"/>
            <a:ext cx="4645152" cy="264445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7" name="Google Shape;47;p16"/>
          <p:cNvSpPr txBox="1">
            <a:spLocks noGrp="1"/>
          </p:cNvSpPr>
          <p:nvPr>
            <p:ph type="body" idx="3"/>
          </p:nvPr>
        </p:nvSpPr>
        <p:spPr>
          <a:xfrm>
            <a:off x="6412362" y="2023003"/>
            <a:ext cx="4645152" cy="8022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200"/>
              <a:buNone/>
              <a:defRPr sz="2200" b="0" cap="none">
                <a:solidFill>
                  <a:schemeClr val="accent1"/>
                </a:solidFill>
              </a:defRPr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8" name="Google Shape;48;p16"/>
          <p:cNvSpPr txBox="1">
            <a:spLocks noGrp="1"/>
          </p:cNvSpPr>
          <p:nvPr>
            <p:ph type="body" idx="4"/>
          </p:nvPr>
        </p:nvSpPr>
        <p:spPr>
          <a:xfrm>
            <a:off x="6412362" y="2821491"/>
            <a:ext cx="4645152" cy="26373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9" name="Google Shape;49;p16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6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6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52" name="Google Shape;52;p16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titolo" type="titleOnly">
  <p:cSld name="TITLE_ONL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7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58" name="Google Shape;58;p17"/>
          <p:cNvCxnSpPr/>
          <p:nvPr/>
        </p:nvCxnSpPr>
        <p:spPr>
          <a:xfrm>
            <a:off x="1453896" y="1847088"/>
            <a:ext cx="9607522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uota" type="blank">
  <p:cSld name="BLANK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8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18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8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uto con didascalia" type="objTx">
  <p:cSld name="OBJECT_WITH_CAPTION_TEXT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9"/>
          <p:cNvSpPr txBox="1"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Gill Sans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body" idx="1"/>
          </p:nvPr>
        </p:nvSpPr>
        <p:spPr>
          <a:xfrm>
            <a:off x="5043714" y="798974"/>
            <a:ext cx="6012470" cy="46588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429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  <a:defRPr/>
            </a:lvl1pPr>
            <a:lvl2pPr marL="914400" lvl="1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6pPr>
            <a:lvl7pPr marL="3200400" lvl="6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7pPr>
            <a:lvl8pPr marL="3657600" lvl="7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body" idx="2"/>
          </p:nvPr>
        </p:nvSpPr>
        <p:spPr>
          <a:xfrm>
            <a:off x="1444671" y="3205491"/>
            <a:ext cx="3275013" cy="22481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9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9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70" name="Google Shape;70;p19"/>
          <p:cNvCxnSpPr/>
          <p:nvPr/>
        </p:nvCxnSpPr>
        <p:spPr>
          <a:xfrm>
            <a:off x="1448280" y="3205491"/>
            <a:ext cx="3269490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magine con didascalia" type="picTx">
  <p:cSld name="PICTURE_WITH_CAPTION_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" name="Google Shape;72;p20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73" name="Google Shape;73;p20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  <a:lin ang="5400000" scaled="0"/>
            </a:gradFill>
            <a:ln>
              <a:noFill/>
            </a:ln>
            <a:effectLst>
              <a:outerShdw blurRad="127000" dist="228600" dir="4740000" sx="98000" sy="98000" algn="tl" rotWithShape="0">
                <a:srgbClr val="000000">
                  <a:alpha val="33725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0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ap="flat" cmpd="sng">
              <a:solidFill>
                <a:srgbClr val="191919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" name="Google Shape;75;p20"/>
          <p:cNvSpPr txBox="1"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0"/>
          <p:cNvSpPr>
            <a:spLocks noGrp="1"/>
          </p:cNvSpPr>
          <p:nvPr>
            <p:ph type="pic" idx="2"/>
          </p:nvPr>
        </p:nvSpPr>
        <p:spPr>
          <a:xfrm>
            <a:off x="8124389" y="1122542"/>
            <a:ext cx="2791171" cy="3866327"/>
          </a:xfrm>
          <a:prstGeom prst="rect">
            <a:avLst/>
          </a:prstGeom>
          <a:solidFill>
            <a:srgbClr val="D8D8D8"/>
          </a:solidFill>
          <a:ln>
            <a:noFill/>
          </a:ln>
        </p:spPr>
      </p:sp>
      <p:sp>
        <p:nvSpPr>
          <p:cNvPr id="77" name="Google Shape;77;p20"/>
          <p:cNvSpPr txBox="1">
            <a:spLocks noGrp="1"/>
          </p:cNvSpPr>
          <p:nvPr>
            <p:ph type="body" idx="1"/>
          </p:nvPr>
        </p:nvSpPr>
        <p:spPr>
          <a:xfrm>
            <a:off x="1450329" y="3145992"/>
            <a:ext cx="5524404" cy="20037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  <a:defRPr sz="1800"/>
            </a:lvl1pPr>
            <a:lvl2pPr marL="914400" lvl="1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6pPr>
            <a:lvl7pPr marL="3200400" lvl="6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7pPr>
            <a:lvl8pPr marL="3657600" lvl="7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8pPr>
            <a:lvl9pPr marL="4114800" lvl="8" indent="-228600" algn="l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8" name="Google Shape;78;p20"/>
          <p:cNvSpPr txBox="1">
            <a:spLocks noGrp="1"/>
          </p:cNvSpPr>
          <p:nvPr>
            <p:ph type="dt" idx="10"/>
          </p:nvPr>
        </p:nvSpPr>
        <p:spPr>
          <a:xfrm>
            <a:off x="1447382" y="5469856"/>
            <a:ext cx="5527351" cy="3201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0"/>
          <p:cNvSpPr txBox="1">
            <a:spLocks noGrp="1"/>
          </p:cNvSpPr>
          <p:nvPr>
            <p:ph type="ftr" idx="11"/>
          </p:nvPr>
        </p:nvSpPr>
        <p:spPr>
          <a:xfrm>
            <a:off x="1447382" y="318640"/>
            <a:ext cx="5541004" cy="320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81" name="Google Shape;81;p20"/>
          <p:cNvCxnSpPr/>
          <p:nvPr/>
        </p:nvCxnSpPr>
        <p:spPr>
          <a:xfrm>
            <a:off x="1447382" y="3143605"/>
            <a:ext cx="5527351" cy="0"/>
          </a:xfrm>
          <a:prstGeom prst="straightConnector1">
            <a:avLst/>
          </a:prstGeom>
          <a:noFill/>
          <a:ln w="31750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EBE9E6"/>
            </a:gs>
            <a:gs pos="100000">
              <a:srgbClr val="C9C5C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>
            <a:gsLst>
              <a:gs pos="0">
                <a:srgbClr val="DFDBD5">
                  <a:alpha val="0"/>
                </a:srgbClr>
              </a:gs>
              <a:gs pos="100000">
                <a:schemeClr val="lt2"/>
              </a:gs>
            </a:gsLst>
            <a:lin ang="54000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7" name="Google Shape;7;p11"/>
          <p:cNvPicPr preferRelativeResize="0"/>
          <p:nvPr/>
        </p:nvPicPr>
        <p:blipFill rotWithShape="1">
          <a:blip r:embed="rId13">
            <a:alphaModFix/>
          </a:blip>
          <a:srcRect t="1538" b="-1538"/>
          <a:stretch/>
        </p:blipFill>
        <p:spPr>
          <a:xfrm>
            <a:off x="0" y="6126480"/>
            <a:ext cx="12192000" cy="74295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Google Shape;8;p11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  <a:defRPr sz="3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9" name="Google Shape;9;p11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5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914400" marR="0" lvl="1" indent="-3429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1371600" marR="0" lvl="2" indent="-3302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6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1828800" marR="0" lvl="3" indent="-3175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400"/>
              <a:buFont typeface="Arial"/>
              <a:buChar char="•"/>
              <a:defRPr sz="14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2286000" marR="0" lvl="4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2743200" marR="0" lvl="5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3200400" marR="0" lvl="6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3657600" marR="0" lvl="7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4114800" marR="0" lvl="8" indent="-304800" algn="l" rtl="0">
              <a:lnSpc>
                <a:spcPct val="12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200"/>
              <a:buFont typeface="Arial"/>
              <a:buChar char="•"/>
              <a:defRPr sz="12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0" name="Google Shape;10;p11"/>
          <p:cNvSpPr txBox="1">
            <a:spLocks noGrp="1"/>
          </p:cNvSpPr>
          <p:nvPr>
            <p:ph type="dt" idx="10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ftr" idx="11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000" b="0" i="0" u="none" strike="noStrike" cap="none">
                <a:solidFill>
                  <a:srgbClr val="888888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sldNum" idx="12"/>
          </p:nvPr>
        </p:nvSpPr>
        <p:spPr>
          <a:xfrm>
            <a:off x="480060" y="798973"/>
            <a:ext cx="811019" cy="5035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1pPr>
            <a:lvl2pPr marL="0" marR="0" lvl="1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2pPr>
            <a:lvl3pPr marL="0" marR="0" lvl="2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3pPr>
            <a:lvl4pPr marL="0" marR="0" lvl="3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4pPr>
            <a:lvl5pPr marL="0" marR="0" lvl="4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5pPr>
            <a:lvl6pPr marL="0" marR="0" lvl="5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6pPr>
            <a:lvl7pPr marL="0" marR="0" lvl="6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7pPr>
            <a:lvl8pPr marL="0" marR="0" lvl="7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8pPr>
            <a:lvl9pPr marL="0" marR="0" lvl="8" indent="0" algn="r" rtl="0">
              <a:spcBef>
                <a:spcPts val="0"/>
              </a:spcBef>
              <a:buNone/>
              <a:defRPr sz="2800" b="0" i="0" u="none" strike="noStrike" cap="none">
                <a:solidFill>
                  <a:schemeClr val="accent1"/>
                </a:solidFill>
                <a:latin typeface="Gill Sans"/>
                <a:ea typeface="Gill Sans"/>
                <a:cs typeface="Gill Sans"/>
                <a:sym typeface="Gill Sans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/>
              <a:t>‹N›</a:t>
            </a:fld>
            <a:endParaRPr/>
          </a:p>
        </p:txBody>
      </p:sp>
      <p:cxnSp>
        <p:nvCxnSpPr>
          <p:cNvPr id="13" name="Google Shape;13;p11"/>
          <p:cNvCxnSpPr/>
          <p:nvPr/>
        </p:nvCxnSpPr>
        <p:spPr>
          <a:xfrm>
            <a:off x="0" y="6128413"/>
            <a:ext cx="12192000" cy="0"/>
          </a:xfrm>
          <a:prstGeom prst="straightConnector1">
            <a:avLst/>
          </a:prstGeom>
          <a:noFill/>
          <a:ln w="12700" cap="flat" cmpd="sng">
            <a:solidFill>
              <a:srgbClr val="000001">
                <a:alpha val="20000"/>
              </a:srgbClr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ppa.i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mailto:apneia.associazione@gmail.com" TargetMode="External"/><Relationship Id="rId2" Type="http://schemas.openxmlformats.org/officeDocument/2006/relationships/hyperlink" Target="mailto:valentinapolitano.psicologa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"/>
          <p:cNvSpPr txBox="1"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5300"/>
              <a:buFont typeface="Gill Sans"/>
              <a:buNone/>
            </a:pPr>
            <a:r>
              <a:rPr lang="it-IT" sz="5300" dirty="0">
                <a:solidFill>
                  <a:srgbClr val="FF0000"/>
                </a:solidFill>
              </a:rPr>
              <a:t>CONOSCERE IL FUOCO E NON AVERNE PAURA</a:t>
            </a:r>
            <a:r>
              <a:rPr lang="it-IT" dirty="0">
                <a:solidFill>
                  <a:srgbClr val="FF0000"/>
                </a:solidFill>
              </a:rPr>
              <a:t>:</a:t>
            </a:r>
            <a:endParaRPr dirty="0"/>
          </a:p>
        </p:txBody>
      </p:sp>
      <p:sp>
        <p:nvSpPr>
          <p:cNvPr id="101" name="Google Shape;101;p1"/>
          <p:cNvSpPr txBox="1"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25000" lnSpcReduction="20000"/>
          </a:bodyPr>
          <a:lstStyle/>
          <a:p>
            <a:pPr marL="0" lvl="0" indent="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lang="it-IT" sz="9800" dirty="0"/>
              <a:t>UN VIAGGIO ATTRAVERSO IL CONFLITTO TRA FIGLI E GENITORI</a:t>
            </a:r>
            <a:endParaRPr dirty="0"/>
          </a:p>
          <a:p>
            <a:pPr marL="0" lvl="0" indent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endParaRPr sz="9800" dirty="0"/>
          </a:p>
          <a:p>
            <a:pPr marL="0" lvl="0" indent="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ct val="100000"/>
              <a:buNone/>
            </a:pPr>
            <a:r>
              <a:rPr lang="it-IT" sz="8000" dirty="0">
                <a:solidFill>
                  <a:srgbClr val="FFC000"/>
                </a:solidFill>
              </a:rPr>
              <a:t>D.SSA VALENTINA D’AGOSTINO E D.SSA VALENTINA POLITANÒ</a:t>
            </a:r>
            <a:endParaRPr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5"/>
          <p:cNvSpPr txBox="1">
            <a:spLocks noGrp="1"/>
          </p:cNvSpPr>
          <p:nvPr>
            <p:ph type="title"/>
          </p:nvPr>
        </p:nvSpPr>
        <p:spPr>
          <a:xfrm>
            <a:off x="1419415" y="867037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it-IT" dirty="0">
                <a:solidFill>
                  <a:srgbClr val="FF0000"/>
                </a:solidFill>
              </a:rPr>
              <a:t>E PER I GENITORI?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43" name="Google Shape;143;p5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Paure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Crescita che spaventa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Minor controllo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Fiducia</a:t>
            </a:r>
            <a:endParaRPr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6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it-IT">
                <a:solidFill>
                  <a:srgbClr val="FF0000"/>
                </a:solidFill>
              </a:rPr>
              <a:t>IL MODELLO DI OMER:</a:t>
            </a:r>
            <a:br>
              <a:rPr lang="it-IT">
                <a:solidFill>
                  <a:srgbClr val="FF0000"/>
                </a:solidFill>
              </a:rPr>
            </a:br>
            <a:r>
              <a:rPr lang="it-IT">
                <a:solidFill>
                  <a:srgbClr val="FF0000"/>
                </a:solidFill>
              </a:rPr>
              <a:t> LA RESISTENZA NON VIOLENTA</a:t>
            </a:r>
            <a:endParaRPr/>
          </a:p>
        </p:txBody>
      </p:sp>
      <p:sp>
        <p:nvSpPr>
          <p:cNvPr id="149" name="Google Shape;149;p6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Aumentare la presenza genitoriale per far fronte alla crisi nei rapporti tra genitori e figli generati da tanti stimoli (media…), cambiamenti nella società di oggi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endParaRPr lang="it-IT" dirty="0"/>
          </a:p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Diminuzione dell’autorità genitoriale provocata da famiglie più sole e messa in discussione dell’autorità.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Ma attenzione al giusto equilibrio perché l’aumento della presenza può creare un’escalation nel rapporto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Presenza e prevenzione dell’escalation sono strumenti della resistenza</a:t>
            </a:r>
            <a:endParaRPr dirty="0"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7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it-IT" dirty="0">
                <a:solidFill>
                  <a:srgbClr val="FF0000"/>
                </a:solidFill>
              </a:rPr>
              <a:t>IL NOI POSITIVO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55" name="Google Shape;155;p7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La resistenza non violenta crea un NOI positivo, 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No: “Tu farai ciò che io dico”, ma “Io farò ciò che dico”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Cooperazione anziché controllo. L’autorità non violenta è basata sull’autocontrollo e non sul controllo degli altri. 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I bambini e ragazzi ascoltano di più le regole se chi le da emana la sensazione di un “noi”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Genitori come funzione di ANCORA. I genitori per essere àncora devono farsi sostenere da famiglia allargata, istituzioni, </a:t>
            </a:r>
            <a:r>
              <a:rPr lang="it-IT" dirty="0" err="1"/>
              <a:t>etc</a:t>
            </a:r>
            <a:r>
              <a:rPr lang="it-IT" dirty="0"/>
              <a:t>…</a:t>
            </a:r>
            <a:endParaRPr dirty="0"/>
          </a:p>
          <a:p>
            <a:pPr marL="228600" lvl="0" indent="-101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8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Gill Sans"/>
              <a:buNone/>
            </a:pPr>
            <a:r>
              <a:rPr lang="it-IT">
                <a:solidFill>
                  <a:srgbClr val="FF0000"/>
                </a:solidFill>
              </a:rPr>
              <a:t>COME AFFRONTARE IL CONFLITTO?</a:t>
            </a:r>
            <a:endParaRPr/>
          </a:p>
        </p:txBody>
      </p:sp>
      <p:sp>
        <p:nvSpPr>
          <p:cNvPr id="161" name="Google Shape;161;p8"/>
          <p:cNvSpPr txBox="1">
            <a:spLocks noGrp="1"/>
          </p:cNvSpPr>
          <p:nvPr>
            <p:ph type="body" idx="1"/>
          </p:nvPr>
        </p:nvSpPr>
        <p:spPr>
          <a:xfrm>
            <a:off x="1451579" y="2015733"/>
            <a:ext cx="9603275" cy="27201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ct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Relazione come CONTENITORE in cui sperimentare il conflitto prima di </a:t>
            </a:r>
            <a:r>
              <a:rPr lang="it-IT" dirty="0" err="1"/>
              <a:t>agirlo</a:t>
            </a:r>
            <a:r>
              <a:rPr lang="it-IT" dirty="0"/>
              <a:t> nel mondo esterno</a:t>
            </a:r>
            <a:endParaRPr dirty="0"/>
          </a:p>
          <a:p>
            <a:pPr marL="228600" lvl="0" indent="-22860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Relazione come possibilità di RIPARAZIONE</a:t>
            </a:r>
            <a:endParaRPr dirty="0"/>
          </a:p>
          <a:p>
            <a:pPr marL="228600" lvl="0" indent="-22860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Relazione come possibilità di espressione del proprio SE’ e delle proprie EMOZIONI</a:t>
            </a:r>
            <a:endParaRPr dirty="0"/>
          </a:p>
          <a:p>
            <a:pPr marL="228600" lvl="0" indent="-228600" algn="ct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Relazione come possibilità di DIALOGO per affrontare il conflitto</a:t>
            </a:r>
            <a:endParaRPr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9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it-IT" dirty="0">
                <a:solidFill>
                  <a:srgbClr val="FF0000"/>
                </a:solidFill>
              </a:rPr>
              <a:t>Gestione del rapporto di potere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67" name="Google Shape;167;p9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dirty="0"/>
              <a:t>Nel conflitto si gioca un rapporto di potere adulto-bambino/a ragazzo/a che a volte può portare ad un incastro pericoloso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it-IT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dirty="0"/>
              <a:t>- </a:t>
            </a:r>
            <a:r>
              <a:rPr lang="it-IT" dirty="0">
                <a:solidFill>
                  <a:srgbClr val="FF0000"/>
                </a:solidFill>
              </a:rPr>
              <a:t>POTERE</a:t>
            </a:r>
            <a:r>
              <a:rPr lang="it-IT" dirty="0"/>
              <a:t>: ci è stato insegnato come gestirlo dai nostri genitori, a volte spaventa, altre se ne abusa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lang="it-IT" dirty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r>
              <a:rPr lang="it-IT" dirty="0"/>
              <a:t>- </a:t>
            </a:r>
            <a:r>
              <a:rPr lang="it-IT" dirty="0">
                <a:solidFill>
                  <a:srgbClr val="FF0000"/>
                </a:solidFill>
              </a:rPr>
              <a:t>IMPRINTING</a:t>
            </a:r>
            <a:r>
              <a:rPr lang="it-IT" dirty="0"/>
              <a:t> della nostra storia familiare che possiamo modificare, ma a volte agisce in maniera implicita. Ci aiuta esserne consapevoli.</a:t>
            </a: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929C6B-E57C-4FA6-8F77-073A56AD7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>
                <a:solidFill>
                  <a:srgbClr val="FF0000"/>
                </a:solidFill>
              </a:rPr>
              <a:t>Saper stare nel conflitto in modo educativo e non violento significa quindi…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F1B5D4C-7A46-4FA9-9F27-26917481B5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/>
              <a:t>Avere consapevolezza di ciò che ci aspettiamo da nostro figlio, che a volte è diverso da cosa può dare</a:t>
            </a:r>
          </a:p>
          <a:p>
            <a:r>
              <a:rPr lang="it-IT" dirty="0"/>
              <a:t>Avere consapevolezza delle proprie emozioni di fronte a comportamenti che non rispondono alle aspettative e che vorremmo correggere</a:t>
            </a:r>
          </a:p>
          <a:p>
            <a:r>
              <a:rPr lang="it-IT" dirty="0"/>
              <a:t>Attenzione a non cedere all’impulso di stroncare un comportamento o punire immediatamente, ma attivare un dialogo che permetta una mossa educativa e non di addestramento</a:t>
            </a:r>
          </a:p>
          <a:p>
            <a:r>
              <a:rPr lang="it-IT" dirty="0"/>
              <a:t>Salvaguardare la qualità della relazione evitando che le nostre reazioni siano svalutanti o umilianti</a:t>
            </a:r>
          </a:p>
        </p:txBody>
      </p:sp>
    </p:spTree>
    <p:extLst>
      <p:ext uri="{BB962C8B-B14F-4D97-AF65-F5344CB8AC3E}">
        <p14:creationId xmlns:p14="http://schemas.microsoft.com/office/powerpoint/2010/main" val="3528763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0"/>
          <p:cNvSpPr txBox="1">
            <a:spLocks noGrp="1"/>
          </p:cNvSpPr>
          <p:nvPr>
            <p:ph type="title"/>
          </p:nvPr>
        </p:nvSpPr>
        <p:spPr>
          <a:xfrm>
            <a:off x="1410788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it-IT" dirty="0">
                <a:solidFill>
                  <a:srgbClr val="FF0000"/>
                </a:solidFill>
              </a:rPr>
              <a:t>BIBLIOGRAFIA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73" name="Google Shape;173;p10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fontAlgn="base"/>
            <a:r>
              <a:rPr lang="it-IT" sz="1600" dirty="0"/>
              <a:t>Matteo </a:t>
            </a:r>
            <a:r>
              <a:rPr lang="it-IT" sz="1600" dirty="0" err="1"/>
              <a:t>Lancini</a:t>
            </a:r>
            <a:r>
              <a:rPr lang="it-IT" sz="1600" dirty="0"/>
              <a:t>, «</a:t>
            </a:r>
            <a:r>
              <a:rPr lang="it-IT" sz="1600" i="1" dirty="0"/>
              <a:t>Cosa serve ai nostri ragazzi» </a:t>
            </a:r>
            <a:r>
              <a:rPr lang="it-IT" sz="1600" dirty="0"/>
              <a:t>Utet</a:t>
            </a:r>
          </a:p>
          <a:p>
            <a:pPr fontAlgn="base"/>
            <a:r>
              <a:rPr lang="it-IT" sz="1600" dirty="0"/>
              <a:t>Matteo </a:t>
            </a:r>
            <a:r>
              <a:rPr lang="it-IT" sz="1600" dirty="0" err="1"/>
              <a:t>Lancini</a:t>
            </a:r>
            <a:r>
              <a:rPr lang="it-IT" sz="1600" dirty="0"/>
              <a:t>, «</a:t>
            </a:r>
            <a:r>
              <a:rPr lang="it-IT" sz="1600" i="1" dirty="0"/>
              <a:t>L’età tradita. Oltre i luoghi comuni sugli adolescenti» </a:t>
            </a:r>
            <a:r>
              <a:rPr lang="it-IT" sz="1600" dirty="0"/>
              <a:t>Raffaello Cortina Editore</a:t>
            </a:r>
          </a:p>
          <a:p>
            <a:pPr fontAlgn="base"/>
            <a:r>
              <a:rPr lang="it-IT" sz="1600" dirty="0"/>
              <a:t>Matteo </a:t>
            </a:r>
            <a:r>
              <a:rPr lang="it-IT" sz="1600" dirty="0" err="1"/>
              <a:t>Lancini</a:t>
            </a:r>
            <a:r>
              <a:rPr lang="it-IT" sz="1600" dirty="0"/>
              <a:t>, «</a:t>
            </a:r>
            <a:r>
              <a:rPr lang="it-IT" sz="1600" i="1" dirty="0"/>
              <a:t>Sii te stesso a modo mio. Essere adolescenti nell’epoca della fragilità adulta», </a:t>
            </a:r>
            <a:r>
              <a:rPr lang="it-IT" sz="1600" dirty="0"/>
              <a:t>Raffaello Cortina Editore</a:t>
            </a:r>
          </a:p>
          <a:p>
            <a:pPr fontAlgn="base"/>
            <a:r>
              <a:rPr lang="it-IT" sz="1600" dirty="0" err="1"/>
              <a:t>Haim</a:t>
            </a:r>
            <a:r>
              <a:rPr lang="it-IT" sz="1600" dirty="0"/>
              <a:t> </a:t>
            </a:r>
            <a:r>
              <a:rPr lang="it-IT" sz="1600" dirty="0" err="1"/>
              <a:t>Omer</a:t>
            </a:r>
            <a:r>
              <a:rPr lang="it-IT" sz="1600" dirty="0"/>
              <a:t>, «La nuova autorità. Famiglia, scuola e comunità», </a:t>
            </a:r>
            <a:r>
              <a:rPr lang="it-IT" sz="1600" dirty="0" err="1"/>
              <a:t>Edi.Armes</a:t>
            </a:r>
            <a:endParaRPr lang="it-IT" sz="1600" dirty="0"/>
          </a:p>
          <a:p>
            <a:pPr fontAlgn="base"/>
            <a:r>
              <a:rPr lang="it-IT" sz="1600" dirty="0" err="1"/>
              <a:t>Hail</a:t>
            </a:r>
            <a:r>
              <a:rPr lang="it-IT" sz="1600" dirty="0"/>
              <a:t> </a:t>
            </a:r>
            <a:r>
              <a:rPr lang="it-IT" sz="1600" dirty="0" err="1"/>
              <a:t>Omer</a:t>
            </a:r>
            <a:r>
              <a:rPr lang="it-IT" sz="1600" dirty="0"/>
              <a:t> e Daniele Piacentini, «Genitori coraggiosi, proteggere i propri figli da tentazioni e influenze negative», Franco Angeli</a:t>
            </a:r>
          </a:p>
          <a:p>
            <a:pPr fontAlgn="base"/>
            <a:r>
              <a:rPr lang="it-IT" sz="1600" dirty="0"/>
              <a:t>Daniel </a:t>
            </a:r>
            <a:r>
              <a:rPr lang="it-IT" sz="1600" dirty="0" err="1"/>
              <a:t>Siegel</a:t>
            </a:r>
            <a:r>
              <a:rPr lang="it-IT" sz="1600" dirty="0"/>
              <a:t>, </a:t>
            </a:r>
            <a:r>
              <a:rPr lang="it-IT" sz="1600" i="1" dirty="0"/>
              <a:t>«Errori da non ripetere. Come la conoscenza della propria storia aiuta a essere genitori», </a:t>
            </a:r>
            <a:r>
              <a:rPr lang="it-IT" sz="1600" dirty="0"/>
              <a:t>Raffaello Cortina Editore</a:t>
            </a:r>
          </a:p>
          <a:p>
            <a:pPr fontAlgn="base"/>
            <a:r>
              <a:rPr lang="it-IT" sz="1600" dirty="0">
                <a:hlinkClick r:id="rId3"/>
              </a:rPr>
              <a:t>www.uppa.it/</a:t>
            </a:r>
            <a:r>
              <a:rPr lang="it-IT" sz="1600" dirty="0"/>
              <a:t> L’informazione indipendente per genitori</a:t>
            </a:r>
          </a:p>
          <a:p>
            <a:pPr marL="228600" lvl="0" indent="-101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94D4214-3041-418F-8EEA-AB67D705DD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 ulteriori info….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ACD66EF-8A0F-477D-83A4-535D22A58DF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err="1"/>
              <a:t>D.ssa</a:t>
            </a:r>
            <a:r>
              <a:rPr lang="it-IT" dirty="0"/>
              <a:t> Valentina Politanò: </a:t>
            </a:r>
            <a:r>
              <a:rPr lang="it-IT" dirty="0">
                <a:hlinkClick r:id="rId2"/>
              </a:rPr>
              <a:t>valentinapolitano.psicologa@gmail.com</a:t>
            </a:r>
            <a:endParaRPr lang="it-IT" dirty="0"/>
          </a:p>
          <a:p>
            <a:r>
              <a:rPr lang="it-IT" dirty="0"/>
              <a:t>Associazione APNEIA: </a:t>
            </a:r>
            <a:r>
              <a:rPr lang="it-IT" dirty="0">
                <a:hlinkClick r:id="rId3"/>
              </a:rPr>
              <a:t>apneia.associazione@gmail.com</a:t>
            </a:r>
            <a:endParaRPr lang="it-IT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98312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14E138B-C64C-42F2-85FC-999BA8DA7A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4000" dirty="0">
                <a:solidFill>
                  <a:srgbClr val="FF0000"/>
                </a:solidFill>
              </a:rPr>
              <a:t>Chi siamo?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C1F1335-CBB2-479F-A060-800E329DFDB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114300" indent="0">
              <a:buNone/>
            </a:pPr>
            <a:r>
              <a:rPr lang="it-IT" dirty="0" err="1">
                <a:solidFill>
                  <a:srgbClr val="FF0000"/>
                </a:solidFill>
              </a:rPr>
              <a:t>Apneia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Aps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/>
              <a:t>è un’associazione di promozione sociale nata ad Alba per la promozione di una cultura e di un approccio metodologico alla salute degli esseri umani inclusivo, egualitario e rispettoso della complessità e dell’interdipendenza </a:t>
            </a:r>
            <a:r>
              <a:rPr lang="it-IT" dirty="0" err="1"/>
              <a:t>biopsicosociale</a:t>
            </a:r>
            <a:r>
              <a:rPr lang="it-IT" dirty="0"/>
              <a:t> e culturale dei fenomeni.</a:t>
            </a:r>
          </a:p>
          <a:p>
            <a:pPr marL="114300" indent="0">
              <a:buNone/>
            </a:pPr>
            <a:r>
              <a:rPr lang="it-IT"/>
              <a:t>Apneia</a:t>
            </a:r>
            <a:r>
              <a:rPr lang="it-IT" dirty="0"/>
              <a:t> si occupa di clinica e di laboratori esperienziali. Offre attività per il benessere sia di gruppo che individuali e organizza eventi informativi, formativi e pedagogici rivolti alla popolazione. Inoltre, fornisce formazione ai professionisti della salute e ad altre discipline afferenti. </a:t>
            </a:r>
            <a:r>
              <a:rPr lang="it-IT" dirty="0" err="1"/>
              <a:t>Apneia</a:t>
            </a:r>
            <a:r>
              <a:rPr lang="it-IT" dirty="0"/>
              <a:t> è anche attivamente coinvolta in progetti di comunità e si dedica alla ricerca.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63542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0B1BF2-33C5-42C1-A2E1-0407E9E48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FASE 7 -11 ANNI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FCCA373-3268-49D1-B0A2-7769BD0A99F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Sviluppo fisico, ma ancora con tratti infantili</a:t>
            </a:r>
          </a:p>
          <a:p>
            <a:r>
              <a:rPr lang="it-IT" dirty="0"/>
              <a:t>Sviluppo cognitivo con giudizio morale e sviluppo del pensiero astratto</a:t>
            </a:r>
          </a:p>
          <a:p>
            <a:r>
              <a:rPr lang="it-IT" dirty="0"/>
              <a:t>Scuola come incontro con i pari e nuove prove relazionali</a:t>
            </a:r>
          </a:p>
          <a:p>
            <a:r>
              <a:rPr lang="it-IT" dirty="0"/>
              <a:t>Amicizia e riconoscimenti esterni alla famiglia (sport, attività varie…)</a:t>
            </a:r>
          </a:p>
          <a:p>
            <a:r>
              <a:rPr lang="it-IT" dirty="0"/>
              <a:t>Famiglia: riferimento primario, ma ogni tanto può cominciare ad essere messa in discussione</a:t>
            </a:r>
          </a:p>
        </p:txBody>
      </p:sp>
    </p:spTree>
    <p:extLst>
      <p:ext uri="{BB962C8B-B14F-4D97-AF65-F5344CB8AC3E}">
        <p14:creationId xmlns:p14="http://schemas.microsoft.com/office/powerpoint/2010/main" val="33162859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2cd795ff1d3_1_15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COS E’ L’ADOLESCENZA?</a:t>
            </a:r>
            <a:endParaRPr/>
          </a:p>
        </p:txBody>
      </p:sp>
      <p:sp>
        <p:nvSpPr>
          <p:cNvPr id="107" name="Google Shape;107;g2cd795ff1d3_1_15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300" cy="345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Periodo di transizione tra l’</a:t>
            </a:r>
            <a:r>
              <a:rPr lang="it-IT" b="1" u="sng">
                <a:solidFill>
                  <a:srgbClr val="191919"/>
                </a:solidFill>
              </a:rPr>
              <a:t>INFANZIA</a:t>
            </a:r>
            <a:r>
              <a:rPr lang="it-IT"/>
              <a:t> e l’</a:t>
            </a:r>
            <a:r>
              <a:rPr lang="it-IT" b="1" u="sng"/>
              <a:t>ETA’ ADULTA</a:t>
            </a:r>
            <a:r>
              <a:rPr lang="it-IT"/>
              <a:t> in cui si susseguono cambiamenti su molteplici livelli.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Ha inizio intorno agli 11 anni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Caratterizzata dalla capacità di pensiero più astratto, dalla capacità di generare ipotesi e di pensare in modo più logico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Fatica nel comprendere e distinguere le emozioni che si provano e tendenza a reagire in modo impulsivo.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cd795ff1d3_1_20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FASE 11-15 ANNI</a:t>
            </a:r>
            <a:endParaRPr/>
          </a:p>
        </p:txBody>
      </p:sp>
      <p:sp>
        <p:nvSpPr>
          <p:cNvPr id="113" name="Google Shape;113;g2cd795ff1d3_1_20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300" cy="345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Frequenti sbalzi di umore influenzati dai cambiamenti biologici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Iper-reattività agli stimoli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Difficoltà nel rapporto con i genitori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Senso di inadeguatezza rispetto agli altri 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Conformità al gruppo dei pari </a:t>
            </a:r>
            <a:endParaRPr/>
          </a:p>
          <a:p>
            <a:pPr marL="0" lvl="0" indent="0" algn="l" rtl="0">
              <a:spcBef>
                <a:spcPts val="1000"/>
              </a:spcBef>
              <a:spcAft>
                <a:spcPts val="0"/>
              </a:spcAft>
              <a:buNone/>
            </a:pPr>
            <a:r>
              <a:rPr lang="it-IT"/>
              <a:t>Anche il corpo cambia repentinamente denotando il passaggio dall’infanzia a qualcosa di diverso non sempre facile da elaborare e accettare 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2cd795ff1d3_1_25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300" cy="10491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it-IT"/>
              <a:t>FASE 16-19</a:t>
            </a:r>
            <a:endParaRPr/>
          </a:p>
        </p:txBody>
      </p:sp>
      <p:sp>
        <p:nvSpPr>
          <p:cNvPr id="119" name="Google Shape;119;g2cd795ff1d3_1_25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300" cy="345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Fase definita </a:t>
            </a:r>
            <a:r>
              <a:rPr lang="it-IT" b="1"/>
              <a:t>ADOLESCENZA AVANZATA </a:t>
            </a:r>
            <a:endParaRPr b="1"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maggiore stabilità rispetto agli anni precedenti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Pensiero più sofisticato e ipotesi complesse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Maggiore indipendenza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Sperimentazione di ruoli di responsabilità</a:t>
            </a:r>
            <a:endParaRPr/>
          </a:p>
          <a:p>
            <a:pPr marL="457200" lvl="0" indent="-342900" algn="l" rtl="0">
              <a:spcBef>
                <a:spcPts val="0"/>
              </a:spcBef>
              <a:spcAft>
                <a:spcPts val="0"/>
              </a:spcAft>
              <a:buSzPts val="1800"/>
              <a:buChar char="•"/>
            </a:pPr>
            <a:r>
              <a:rPr lang="it-IT"/>
              <a:t>Domande di natura esistenziale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it-IT" dirty="0">
                <a:solidFill>
                  <a:srgbClr val="FF0000"/>
                </a:solidFill>
              </a:rPr>
              <a:t>Mettiamoci in gioco!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25" name="Google Shape;125;p2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Video</a:t>
            </a:r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3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it-IT" sz="4400" dirty="0">
                <a:solidFill>
                  <a:srgbClr val="FF0000"/>
                </a:solidFill>
              </a:rPr>
              <a:t>Poniamoci delle domande</a:t>
            </a:r>
            <a:endParaRPr sz="4400" dirty="0">
              <a:solidFill>
                <a:srgbClr val="FF0000"/>
              </a:solidFill>
            </a:endParaRPr>
          </a:p>
        </p:txBody>
      </p:sp>
      <p:sp>
        <p:nvSpPr>
          <p:cNvPr id="131" name="Google Shape;131;p3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Quale video vi ha colpito e perché?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In quali scene vi siete ritrovati?</a:t>
            </a:r>
            <a:endParaRPr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4"/>
          <p:cNvSpPr txBox="1"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Gill Sans"/>
              <a:buNone/>
            </a:pPr>
            <a:r>
              <a:rPr lang="it-IT" dirty="0">
                <a:solidFill>
                  <a:srgbClr val="FF0000"/>
                </a:solidFill>
              </a:rPr>
              <a:t>COSA C’È DIETRO IL CONFLITTO PER I FIGLI?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137" name="Google Shape;137;p4"/>
          <p:cNvSpPr txBox="1"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22860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Desiderio di sperimentarsi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Stimoli esterni che portano ad una messa in gioco</a:t>
            </a:r>
            <a:endParaRPr dirty="0"/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Possibilità di essere visti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Costruzione del proprio sé</a:t>
            </a:r>
          </a:p>
          <a:p>
            <a:pPr marL="228600" lvl="0" indent="-22860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it-IT" dirty="0"/>
              <a:t>Test della relazione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rgbClr val="000000"/>
      </a:dk1>
      <a:lt1>
        <a:srgbClr val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936</Words>
  <Application>Microsoft Office PowerPoint</Application>
  <PresentationFormat>Widescreen</PresentationFormat>
  <Paragraphs>88</Paragraphs>
  <Slides>17</Slides>
  <Notes>13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0" baseType="lpstr">
      <vt:lpstr>Arial</vt:lpstr>
      <vt:lpstr>Gill Sans</vt:lpstr>
      <vt:lpstr>Raccolta</vt:lpstr>
      <vt:lpstr>CONOSCERE IL FUOCO E NON AVERNE PAURA:</vt:lpstr>
      <vt:lpstr>Chi siamo?</vt:lpstr>
      <vt:lpstr>FASE 7 -11 ANNI</vt:lpstr>
      <vt:lpstr>COS E’ L’ADOLESCENZA?</vt:lpstr>
      <vt:lpstr>FASE 11-15 ANNI</vt:lpstr>
      <vt:lpstr>FASE 16-19</vt:lpstr>
      <vt:lpstr>Mettiamoci in gioco!</vt:lpstr>
      <vt:lpstr>Poniamoci delle domande</vt:lpstr>
      <vt:lpstr>COSA C’È DIETRO IL CONFLITTO PER I FIGLI?</vt:lpstr>
      <vt:lpstr>E PER I GENITORI?</vt:lpstr>
      <vt:lpstr>IL MODELLO DI OMER:  LA RESISTENZA NON VIOLENTA</vt:lpstr>
      <vt:lpstr>IL NOI POSITIVO</vt:lpstr>
      <vt:lpstr>COME AFFRONTARE IL CONFLITTO?</vt:lpstr>
      <vt:lpstr>Gestione del rapporto di potere</vt:lpstr>
      <vt:lpstr>Saper stare nel conflitto in modo educativo e non violento significa quindi…</vt:lpstr>
      <vt:lpstr>BIBLIOGRAFIA</vt:lpstr>
      <vt:lpstr>Per ulteriori info….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CONOSCERE IL FUOCO E NON AVERNE PAURA:</dc:title>
  <dc:creator>Valentina Politanò</dc:creator>
  <cp:lastModifiedBy>Valentina Politanò</cp:lastModifiedBy>
  <cp:revision>11</cp:revision>
  <dcterms:created xsi:type="dcterms:W3CDTF">2024-04-16T16:57:43Z</dcterms:created>
  <dcterms:modified xsi:type="dcterms:W3CDTF">2024-04-24T08:45:19Z</dcterms:modified>
</cp:coreProperties>
</file>